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sldIdLst>
    <p:sldId id="256" r:id="rId2"/>
    <p:sldId id="257" r:id="rId3"/>
    <p:sldId id="258" r:id="rId4"/>
    <p:sldId id="259" r:id="rId5"/>
    <p:sldId id="272" r:id="rId6"/>
    <p:sldId id="273" r:id="rId7"/>
    <p:sldId id="274" r:id="rId8"/>
    <p:sldId id="260" r:id="rId9"/>
    <p:sldId id="270" r:id="rId10"/>
    <p:sldId id="267" r:id="rId11"/>
    <p:sldId id="275" r:id="rId12"/>
    <p:sldId id="261" r:id="rId13"/>
    <p:sldId id="262" r:id="rId14"/>
    <p:sldId id="263" r:id="rId15"/>
    <p:sldId id="264" r:id="rId16"/>
    <p:sldId id="266" r:id="rId17"/>
    <p:sldId id="268" r:id="rId18"/>
    <p:sldId id="276" r:id="rId19"/>
    <p:sldId id="269" r:id="rId20"/>
    <p:sldId id="271" r:id="rId21"/>
    <p:sldId id="26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7C5E135-AE38-44C1-9416-4D9D168A9611}" type="datetimeFigureOut">
              <a:rPr lang="fr-FR" smtClean="0"/>
              <a:t>27/04/2020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BF87569-9788-4895-B87B-1EC96DDE97DD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51395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E135-AE38-44C1-9416-4D9D168A9611}" type="datetimeFigureOut">
              <a:rPr lang="fr-FR" smtClean="0"/>
              <a:t>27/04/2020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87569-9788-4895-B87B-1EC96DDE97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70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E135-AE38-44C1-9416-4D9D168A9611}" type="datetimeFigureOut">
              <a:rPr lang="fr-FR" smtClean="0"/>
              <a:t>27/04/2020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87569-9788-4895-B87B-1EC96DDE97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2038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E135-AE38-44C1-9416-4D9D168A9611}" type="datetimeFigureOut">
              <a:rPr lang="fr-FR" smtClean="0"/>
              <a:t>27/04/2020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87569-9788-4895-B87B-1EC96DDE97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9124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7C5E135-AE38-44C1-9416-4D9D168A9611}" type="datetimeFigureOut">
              <a:rPr lang="fr-FR" smtClean="0"/>
              <a:t>27/04/2020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BF87569-9788-4895-B87B-1EC96DDE97DD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1718591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E135-AE38-44C1-9416-4D9D168A9611}" type="datetimeFigureOut">
              <a:rPr lang="fr-FR" smtClean="0"/>
              <a:t>27/04/2020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87569-9788-4895-B87B-1EC96DDE97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60065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E135-AE38-44C1-9416-4D9D168A9611}" type="datetimeFigureOut">
              <a:rPr lang="fr-FR" smtClean="0"/>
              <a:t>27/04/2020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87569-9788-4895-B87B-1EC96DDE97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5305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E135-AE38-44C1-9416-4D9D168A9611}" type="datetimeFigureOut">
              <a:rPr lang="fr-FR" smtClean="0"/>
              <a:t>27/04/2020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87569-9788-4895-B87B-1EC96DDE97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5657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E135-AE38-44C1-9416-4D9D168A9611}" type="datetimeFigureOut">
              <a:rPr lang="fr-FR" smtClean="0"/>
              <a:t>27/04/2020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87569-9788-4895-B87B-1EC96DDE97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30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B7C5E135-AE38-44C1-9416-4D9D168A9611}" type="datetimeFigureOut">
              <a:rPr lang="fr-FR" smtClean="0"/>
              <a:t>27/04/2020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EBF87569-9788-4895-B87B-1EC96DDE97DD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81388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B7C5E135-AE38-44C1-9416-4D9D168A9611}" type="datetimeFigureOut">
              <a:rPr lang="fr-FR" smtClean="0"/>
              <a:t>27/04/2020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EBF87569-9788-4895-B87B-1EC96DDE97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511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7C5E135-AE38-44C1-9416-4D9D168A9611}" type="datetimeFigureOut">
              <a:rPr lang="fr-FR" smtClean="0"/>
              <a:t>27/04/2020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BF87569-9788-4895-B87B-1EC96DDE97DD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6579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6000">
              <a:schemeClr val="accent1">
                <a:lumMod val="45000"/>
                <a:lumOff val="55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95475FF-C9C7-457B-93F6-C357206E3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70" y="0"/>
            <a:ext cx="12059322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FF2FEAD-6F8B-42FC-A4CF-D03AB453F9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4107" y="2775472"/>
            <a:ext cx="8782833" cy="2717903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Quizz sur l’Europe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BCCC1F0-0072-4234-B931-67294C08D4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4000" dirty="0">
                <a:solidFill>
                  <a:srgbClr val="FF00FF"/>
                </a:solidFill>
              </a:rPr>
              <a:t>A vous de jouer!</a:t>
            </a:r>
          </a:p>
        </p:txBody>
      </p:sp>
    </p:spTree>
    <p:extLst>
      <p:ext uri="{BB962C8B-B14F-4D97-AF65-F5344CB8AC3E}">
        <p14:creationId xmlns:p14="http://schemas.microsoft.com/office/powerpoint/2010/main" val="165299163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6000">
              <a:schemeClr val="accent1">
                <a:lumMod val="45000"/>
                <a:lumOff val="55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5731FF-2805-4AA2-9E10-A15CEA1DF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 traité de Maastricht a permis, entre autres :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3383C1E-3D8F-4914-86DC-DE2278CA24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r-FR" alt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La création d’un marché commun de l’acier et du charbon</a:t>
            </a:r>
          </a:p>
          <a:p>
            <a:pPr lvl="0"/>
            <a:r>
              <a:rPr lang="fr-FR" alt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La mise en place de la monnaie unique</a:t>
            </a:r>
          </a:p>
          <a:p>
            <a:pPr lvl="0"/>
            <a:r>
              <a:rPr lang="fr-FR" alt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La double citoyenneté pour tous les habitants de l’Union Européenne</a:t>
            </a:r>
          </a:p>
          <a:p>
            <a:pPr lvl="0"/>
            <a:r>
              <a:rPr lang="fr-FR" alt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La création des premières institutions européennes. </a:t>
            </a:r>
          </a:p>
        </p:txBody>
      </p:sp>
      <p:pic>
        <p:nvPicPr>
          <p:cNvPr id="12" name="Graphique 11" descr="Poignée de main">
            <a:extLst>
              <a:ext uri="{FF2B5EF4-FFF2-40B4-BE49-F238E27FC236}">
                <a16:creationId xmlns:a16="http://schemas.microsoft.com/office/drawing/2014/main" id="{5F8236AE-672A-419F-909F-9F79FC817D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95861" y="3785983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045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6000">
              <a:schemeClr val="accent1">
                <a:lumMod val="45000"/>
                <a:lumOff val="55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24F277-C0FC-4B94-9736-E66B4D17B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Quelles sont les valeurs sont essentielles pour entrer dans l'UE ?</a:t>
            </a:r>
            <a:endParaRPr lang="fr-FR" sz="28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FDB875-46BE-4F06-8B6C-2C915AE54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Les valeurs culturelles et religieuses</a:t>
            </a:r>
          </a:p>
          <a:p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Les valeurs de la  démocratie, des droits de l’homme</a:t>
            </a:r>
          </a:p>
          <a:p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Les valeurs communistes et économiques</a:t>
            </a:r>
          </a:p>
          <a:p>
            <a:endParaRPr lang="fr-FR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FR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FR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41EE959-0678-41FC-8B4F-4048336916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044" y="3905026"/>
            <a:ext cx="3888665" cy="231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91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6000">
              <a:schemeClr val="accent1">
                <a:lumMod val="45000"/>
                <a:lumOff val="55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D3BC1E-F4EB-46A2-A42E-3862577AB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Quelle est la devise de l'Union européenne ?</a:t>
            </a:r>
            <a:endParaRPr lang="fr-FR" sz="28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7FCA80-03AD-40B4-A7F2-D31A94B87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Un pour tous, tous pour un</a:t>
            </a:r>
          </a:p>
          <a:p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L’union fait la force</a:t>
            </a:r>
          </a:p>
          <a:p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Unis dans la diversité   </a:t>
            </a:r>
            <a:r>
              <a:rPr lang="fr-FR" dirty="0"/>
              <a:t>           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7FCF19E-0D21-4E37-88A0-569395045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0574"/>
            <a:ext cx="219932" cy="243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3D4F51"/>
                </a:solidFill>
                <a:effectLst/>
                <a:latin typeface="&amp;quot"/>
              </a:rPr>
              <a:t> 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9FDA711-C7F2-49A2-99DA-75A683F49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95" y="3326297"/>
            <a:ext cx="3759631" cy="233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77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6000">
              <a:schemeClr val="accent1">
                <a:lumMod val="45000"/>
                <a:lumOff val="55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2854EB-69A6-4AA0-8D4F-1C32333D5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Dans quelle ville se situe la Banque centrale européenne ?</a:t>
            </a:r>
            <a:endParaRPr lang="fr-FR" sz="28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1557B5-6CDF-4D4D-9436-C82CAF4B4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Bruxelles</a:t>
            </a:r>
          </a:p>
          <a:p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Frankfort</a:t>
            </a:r>
          </a:p>
          <a:p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Luxembourg  </a:t>
            </a:r>
            <a:r>
              <a:rPr lang="fr-FR" dirty="0"/>
              <a:t>          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B6FE223-50F9-48D2-A97F-5CCC95C0B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170" y="3765348"/>
            <a:ext cx="3984369" cy="223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10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6000">
              <a:schemeClr val="accent1">
                <a:lumMod val="45000"/>
                <a:lumOff val="55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6A2467-6D4A-4987-B3C2-7BED9EE43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478" y="371856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Où se situe la Commission européenne ?</a:t>
            </a:r>
            <a:endParaRPr lang="fr-FR" sz="28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89930B-5120-4ECB-B197-029D81C19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495774"/>
            <a:ext cx="10439400" cy="3648916"/>
          </a:xfrm>
        </p:spPr>
        <p:txBody>
          <a:bodyPr/>
          <a:lstStyle/>
          <a:p>
            <a:r>
              <a:rPr lang="fr-FR" dirty="0"/>
              <a:t>Bruxelles</a:t>
            </a:r>
          </a:p>
          <a:p>
            <a:r>
              <a:rPr lang="fr-FR" dirty="0"/>
              <a:t>Luxembourg  </a:t>
            </a:r>
          </a:p>
          <a:p>
            <a:r>
              <a:rPr lang="fr-FR" dirty="0"/>
              <a:t>Strasbourg</a:t>
            </a:r>
          </a:p>
          <a:p>
            <a:pPr marL="0" indent="0">
              <a:buNone/>
            </a:pPr>
            <a:r>
              <a:rPr lang="fr-FR" dirty="0"/>
              <a:t>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69158FA-4CD3-4570-BC6A-BFF00B5D0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548" y="2971283"/>
            <a:ext cx="4465513" cy="254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284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6000">
              <a:schemeClr val="accent1">
                <a:lumMod val="45000"/>
                <a:lumOff val="55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08290B-477B-4E97-9EB2-B76E71DFA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Dans quelle ville se situe le Parlement européen ? </a:t>
            </a:r>
            <a:endParaRPr lang="fr-FR" sz="28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DAEA8F-91B8-4F66-A251-83049BF12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039" y="2553424"/>
            <a:ext cx="10515600" cy="3670431"/>
          </a:xfrm>
        </p:spPr>
        <p:txBody>
          <a:bodyPr/>
          <a:lstStyle/>
          <a:p>
            <a:endParaRPr lang="fr-FR" dirty="0"/>
          </a:p>
          <a:p>
            <a:r>
              <a:rPr lang="fr-FR" dirty="0"/>
              <a:t>Bruxelles</a:t>
            </a:r>
          </a:p>
          <a:p>
            <a:r>
              <a:rPr lang="fr-FR" dirty="0"/>
              <a:t>Francfort</a:t>
            </a:r>
          </a:p>
          <a:p>
            <a:r>
              <a:rPr lang="fr-FR" dirty="0"/>
              <a:t>Strasbourg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0F66D96-8FC3-42AD-ADB6-33825F0007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880" y="3690205"/>
            <a:ext cx="451485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96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6000">
              <a:schemeClr val="accent1">
                <a:lumMod val="45000"/>
                <a:lumOff val="55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75D1C6-8609-4B76-B3BD-57386292A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QUI EST le président de l’Union Européenne?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705F7E-1480-4DF0-93A0-EB0161DCA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Jean-Claude Juncker</a:t>
            </a:r>
          </a:p>
          <a:p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Ursula van der </a:t>
            </a:r>
            <a:r>
              <a:rPr lang="fr-FR" sz="2000">
                <a:latin typeface="Calibri Light" panose="020F0302020204030204" pitchFamily="34" charset="0"/>
                <a:cs typeface="Calibri Light" panose="020F0302020204030204" pitchFamily="34" charset="0"/>
              </a:rPr>
              <a:t>Leynen</a:t>
            </a:r>
            <a:endParaRPr lang="fr-FR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Donald Tusk     </a:t>
            </a:r>
            <a:r>
              <a:rPr lang="fr-FR" dirty="0"/>
              <a:t>                        </a:t>
            </a: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DD53674-D2D4-4B4D-AD98-D837EB2DA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751" y="3013743"/>
            <a:ext cx="3600401" cy="235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335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6000">
              <a:schemeClr val="accent1">
                <a:lumMod val="45000"/>
                <a:lumOff val="55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00CFC9-E8A2-4F1B-AE5F-86039E437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Qui compose le Conseil Européen, </a:t>
            </a:r>
            <a:br>
              <a:rPr lang="fr-FR" sz="28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sz="28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organe principal de l'exécutif européen?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38D05C-E10A-4D6A-B6F5-C8E892378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Les 27 chefs d’Etat ou de gouvernement.</a:t>
            </a:r>
          </a:p>
          <a:p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54 représentants (deux par pays) désignés par leur gouvernement respectif</a:t>
            </a:r>
          </a:p>
          <a:p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27 juges indépendants</a:t>
            </a:r>
          </a:p>
          <a:p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1 seule personne indépendante nommée pour 5 ans</a:t>
            </a:r>
          </a:p>
          <a:p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785 députés élus par les citoyens européens.</a:t>
            </a:r>
          </a:p>
        </p:txBody>
      </p:sp>
      <p:pic>
        <p:nvPicPr>
          <p:cNvPr id="5" name="Graphique 4" descr="Groupe de personnes">
            <a:extLst>
              <a:ext uri="{FF2B5EF4-FFF2-40B4-BE49-F238E27FC236}">
                <a16:creationId xmlns:a16="http://schemas.microsoft.com/office/drawing/2014/main" id="{39B9993B-B629-4E52-A2DF-729F41C3D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00987" y="4050371"/>
            <a:ext cx="2053804" cy="205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470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6000">
              <a:schemeClr val="accent1">
                <a:lumMod val="45000"/>
                <a:lumOff val="55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3F37F9-E86B-464F-9997-329B84480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Quel est l’aspect le plus important de la puissance mondiale de l’Union Européenne?</a:t>
            </a:r>
            <a:br>
              <a:rPr lang="fr-FR" sz="28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fr-FR" sz="28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089B09-63E0-4CAA-8EBB-1F9BDDFDA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895" y="2556932"/>
            <a:ext cx="9601196" cy="3318936"/>
          </a:xfrm>
        </p:spPr>
        <p:txBody>
          <a:bodyPr>
            <a:normAutofit/>
          </a:bodyPr>
          <a:lstStyle/>
          <a:p>
            <a:endParaRPr lang="fr-FR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Sa puissance culturelle car toutes les langues sont représentées au Parlement Européen.</a:t>
            </a:r>
          </a:p>
          <a:p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Sa puissance militaire car l’UE a développé une Force  Européenne d’Intervention (FEI) capable d(‘intervenir partout dans le monde.</a:t>
            </a:r>
          </a:p>
          <a:p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Sa puissance économique car l’UE représente plus de la moitié des échanges mondiaux et environ 1/3 des richesses mondiales.</a:t>
            </a:r>
          </a:p>
          <a:p>
            <a:endParaRPr lang="fr-FR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Graphique 4" descr="Croissance commerciale">
            <a:extLst>
              <a:ext uri="{FF2B5EF4-FFF2-40B4-BE49-F238E27FC236}">
                <a16:creationId xmlns:a16="http://schemas.microsoft.com/office/drawing/2014/main" id="{DFBFC5D2-AC18-4CA1-9BE1-DDC6C2DF3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91673" y="4961468"/>
            <a:ext cx="1699318" cy="169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40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6000">
              <a:schemeClr val="accent1">
                <a:lumMod val="45000"/>
                <a:lumOff val="55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EB6F88-13DD-4D3A-A026-52E2F4FA6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291" y="978223"/>
            <a:ext cx="9601196" cy="1303867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Quel est le nom du projet d'échange d'étudiants mis en place par l’Union Européenne.</a:t>
            </a:r>
            <a:endParaRPr lang="fr-FR" sz="28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D94F9B-6281-4673-84D7-0B3040EA2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Platon</a:t>
            </a:r>
          </a:p>
          <a:p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Aristote</a:t>
            </a:r>
          </a:p>
          <a:p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Erasmus                         </a:t>
            </a:r>
          </a:p>
          <a:p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Dante                                                  </a:t>
            </a:r>
          </a:p>
          <a:p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Goethe</a:t>
            </a:r>
          </a:p>
          <a:p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Corneille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3C71B04-88A6-4C09-BFF4-B8984ECC0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889" y="2807746"/>
            <a:ext cx="3114885" cy="2630865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1239164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6000">
              <a:schemeClr val="accent1">
                <a:lumMod val="45000"/>
                <a:lumOff val="55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8DBC31B-B1F8-43E0-A2FD-03AE5C82A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486" y="3429000"/>
            <a:ext cx="3463371" cy="229989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DF4F8D9-78FE-49A7-86DB-889545BDC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 capitale de l’Espagne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D9BA8E-37FD-4391-B21A-C858E0011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C’est la troisième ville de l’Union Européenne en nombre d’habitants.</a:t>
            </a:r>
          </a:p>
          <a:p>
            <a:pPr marL="0" indent="0">
              <a:buNone/>
            </a:pPr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Elle abrite la plupart des institutions politiques du pays comme le Palais Royal, le siège du gouvernement et le Parlement.</a:t>
            </a:r>
            <a:b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fr-FR" sz="2000" dirty="0">
              <a:latin typeface="Calibri Light" panose="020F0302020204030204" pitchFamily="34" charset="0"/>
              <a:cs typeface="Calibri Light" panose="020F030202020403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</a:t>
            </a:r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Est-ce :                                                          </a:t>
            </a:r>
          </a:p>
          <a:p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Barcelone</a:t>
            </a:r>
          </a:p>
          <a:p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Madrid                                                                             </a:t>
            </a:r>
          </a:p>
          <a:p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Séville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0BE4ED3-A8E4-45B8-A785-91A5C87BC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-15592"/>
            <a:ext cx="184731" cy="335985"/>
          </a:xfrm>
          <a:prstGeom prst="rect">
            <a:avLst/>
          </a:prstGeom>
          <a:solidFill>
            <a:srgbClr val="FEEA7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1269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6A976F99-5DD6-499F-8DD1-6645ABDEE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-15592"/>
            <a:ext cx="184731" cy="335985"/>
          </a:xfrm>
          <a:prstGeom prst="rect">
            <a:avLst/>
          </a:prstGeom>
          <a:solidFill>
            <a:srgbClr val="FEEA7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1269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576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6000">
              <a:schemeClr val="accent1">
                <a:lumMod val="45000"/>
                <a:lumOff val="55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ABB50F-B189-436E-B1E8-C0520A944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Que comprend l’objectif politique de l’Union Européenne?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6A7DBC-EC15-4162-BA43-C3A9906D3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L’établissement d’un espace de sécurité, de liberté et de justice</a:t>
            </a:r>
          </a:p>
          <a:p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La sécurité et la paix</a:t>
            </a:r>
          </a:p>
          <a:p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L’établissement et la régulation du marché intérieur.</a:t>
            </a:r>
          </a:p>
          <a:p>
            <a:endParaRPr lang="fr-FR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FR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Graphique 4" descr="Balance de Thémis">
            <a:extLst>
              <a:ext uri="{FF2B5EF4-FFF2-40B4-BE49-F238E27FC236}">
                <a16:creationId xmlns:a16="http://schemas.microsoft.com/office/drawing/2014/main" id="{E573426E-0D66-42FE-8051-36C942576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00367" y="3969689"/>
            <a:ext cx="1778520" cy="177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064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6000">
              <a:schemeClr val="accent1">
                <a:lumMod val="45000"/>
                <a:lumOff val="55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18A86A-2065-4A46-BBB4-967B0B525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Pour finir sur une note de musique, </a:t>
            </a:r>
            <a:br>
              <a:rPr lang="fr-FR" sz="28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sz="28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quel compositeur est l'auteur de </a:t>
            </a:r>
            <a:r>
              <a:rPr lang="fr-FR" sz="2800" b="1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l'Ode à la Joie</a:t>
            </a:r>
            <a:r>
              <a:rPr lang="fr-FR" sz="28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</a:t>
            </a:r>
            <a:br>
              <a:rPr lang="fr-FR" sz="28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sz="28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l'hymne officiel de l'Union européenne ?</a:t>
            </a:r>
            <a:endParaRPr lang="fr-FR" sz="28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AB252D-4AFF-41F8-B0E9-8D8257726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Antonio Vivaldi</a:t>
            </a:r>
          </a:p>
          <a:p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Piotr Ilitch  Tchaïkovski</a:t>
            </a:r>
          </a:p>
          <a:p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Ludwig van Beethoven       </a:t>
            </a:r>
            <a:r>
              <a:rPr lang="fr-FR" dirty="0"/>
              <a:t>  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100C055-83EA-48AF-80D8-0E2B23055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658" y="2649415"/>
            <a:ext cx="4434628" cy="322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536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6000">
              <a:schemeClr val="accent1">
                <a:lumMod val="45000"/>
                <a:lumOff val="55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C0475A-DE35-4305-BCA9-518B345BD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496" y="839501"/>
            <a:ext cx="9601196" cy="1303867"/>
          </a:xfrm>
        </p:spPr>
        <p:txBody>
          <a:bodyPr>
            <a:norm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 Capitale de l'Autriche.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CEC5AA-70B7-444F-8624-60FAA31A2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398955"/>
            <a:ext cx="9601196" cy="3476913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Cette ville est aussi un land. L'Autriche en compte neuf. </a:t>
            </a:r>
          </a:p>
          <a:p>
            <a:pPr marL="0" indent="0">
              <a:buNone/>
            </a:pP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Quelle est cette ville traversée par le Danube ?</a:t>
            </a:r>
          </a:p>
          <a:p>
            <a:pPr marL="0" indent="0">
              <a:buNone/>
            </a:pPr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Salzbourg</a:t>
            </a:r>
          </a:p>
          <a:p>
            <a:pPr marL="0" indent="0">
              <a:buNone/>
            </a:pPr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Vienne</a:t>
            </a:r>
          </a:p>
          <a:p>
            <a:pPr marL="0" indent="0">
              <a:buNone/>
            </a:pPr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Innsbruck</a:t>
            </a:r>
          </a:p>
          <a:p>
            <a:endParaRPr lang="fr-FR" b="1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1FBF6AB-DAE1-4E76-AF5D-0BE0AE817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096" y="3429000"/>
            <a:ext cx="4051704" cy="270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760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6000">
              <a:schemeClr val="accent1">
                <a:lumMod val="45000"/>
                <a:lumOff val="55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2A7040-1F7E-4581-AD36-3F5F49165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634702"/>
            <a:ext cx="9601196" cy="1532964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 capitale de la Finlande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9A8499-6ED9-4D03-AB7A-0FBBDDEF5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C’est la deuxième capitale la plus septentrionale du monde après Reykjavik, la capitale de l'Islande. </a:t>
            </a:r>
          </a:p>
          <a:p>
            <a:pPr marL="0" indent="0">
              <a:buNone/>
            </a:pPr>
            <a:r>
              <a:rPr lang="fr-F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Ce port marchand ouvert sur le golfe de Finlande est...</a:t>
            </a:r>
            <a:br>
              <a:rPr lang="fr-FR" sz="2000" b="1" dirty="0"/>
            </a:br>
            <a:endParaRPr lang="fr-FR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Oslo</a:t>
            </a:r>
          </a:p>
          <a:p>
            <a:r>
              <a:rPr lang="fr-F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Copenhague</a:t>
            </a:r>
          </a:p>
          <a:p>
            <a:r>
              <a:rPr lang="fr-F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Helsinki</a:t>
            </a:r>
            <a:endParaRPr lang="fr-FR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3AB3B82-2AFE-4428-9A05-74E98A923A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122" y="3429001"/>
            <a:ext cx="4134678" cy="244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193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6000">
              <a:schemeClr val="accent1">
                <a:lumMod val="45000"/>
                <a:lumOff val="55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CD64BC-13AE-4FC8-94D2-603F99D52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Quels sont les six pays fondateurs qui ont lancé la construction européenne ?</a:t>
            </a:r>
            <a:endParaRPr lang="fr-FR" sz="24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DA2CB0-1934-4AC6-8DBB-924426F32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Espagne, Italie, Allemagne, Belgique, Royaume Uni, France</a:t>
            </a:r>
          </a:p>
          <a:p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Irlande, Italie, Allemagne, Belgique, Luxembourg, Portugal</a:t>
            </a:r>
          </a:p>
          <a:p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Pays Bas, Italie, Allemagne, Belgique, Luxembourg, France</a:t>
            </a:r>
          </a:p>
          <a:p>
            <a:endParaRPr lang="fr-FR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FR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48767A6-F047-4489-87A6-DB97B1430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112" y="3620763"/>
            <a:ext cx="2442359" cy="267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489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6000">
              <a:schemeClr val="accent1">
                <a:lumMod val="45000"/>
                <a:lumOff val="55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2AC671-3E1F-4381-B370-1F5BFE319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Que veut dire le sigle C.E.E. qui a précédé l’U.E (Union Européenne)?</a:t>
            </a:r>
            <a:endParaRPr lang="fr-FR" sz="28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8CCCDD-6758-431F-8C9F-D799769E0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Communauté Economique Européenne</a:t>
            </a:r>
          </a:p>
          <a:p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Confédération Economique Européenne</a:t>
            </a:r>
          </a:p>
          <a:p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Centre européen des échanges.</a:t>
            </a:r>
          </a:p>
          <a:p>
            <a:endParaRPr lang="fr-FR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FR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ADC51A4-BD5E-4D57-AEE5-70741EFC4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297" y="3292778"/>
            <a:ext cx="2682737" cy="299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68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6000">
              <a:schemeClr val="accent1">
                <a:lumMod val="45000"/>
                <a:lumOff val="55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75CFC8-FC4A-454E-B068-907277B5C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705" y="691674"/>
            <a:ext cx="9601196" cy="1303867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 quelle année et lors de quel traité, la C.E.E. devient l’U.E.  </a:t>
            </a:r>
            <a:br>
              <a:rPr lang="fr-FR" sz="28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sz="28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(avec l'idée d'une monnaie commune) ?</a:t>
            </a:r>
            <a:endParaRPr lang="fr-FR" sz="28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623783-9E6D-4910-A19D-AC8A0B3D9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464904"/>
            <a:ext cx="4460009" cy="204083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6000">
                <a:schemeClr val="accent1">
                  <a:lumMod val="45000"/>
                  <a:lumOff val="55000"/>
                </a:schemeClr>
              </a:gs>
              <a:gs pos="48000">
                <a:schemeClr val="accent1">
                  <a:lumMod val="45000"/>
                  <a:lumOff val="55000"/>
                </a:schemeClr>
              </a:gs>
              <a:gs pos="73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endParaRPr lang="fr-FR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1988 lors du traité de Vienne</a:t>
            </a:r>
          </a:p>
          <a:p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1992 lors du traité de </a:t>
            </a:r>
            <a:r>
              <a:rPr lang="fr-FR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Masstricht</a:t>
            </a:r>
            <a:endParaRPr lang="fr-FR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1999 lors du traité de Strasbourg              </a:t>
            </a:r>
          </a:p>
          <a:p>
            <a:endParaRPr lang="fr-FR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fr-FR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FR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fr-FR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2CFB278-E02B-4681-AA59-D44CC98AA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14" y="3087757"/>
            <a:ext cx="4372426" cy="282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36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6000">
              <a:schemeClr val="accent1">
                <a:lumMod val="45000"/>
                <a:lumOff val="55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FD115E-3AEA-4744-BB5C-90BEB50DF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 quelle année, l'euro a-t-il été mis en circulation ?</a:t>
            </a:r>
            <a:br>
              <a:rPr lang="fr-FR" sz="28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fr-FR" sz="28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FDA5F0-0714-42FE-BBB4-D4D0FC58E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b="1" dirty="0"/>
          </a:p>
          <a:p>
            <a:r>
              <a:rPr lang="fr-F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2000</a:t>
            </a:r>
          </a:p>
          <a:p>
            <a:r>
              <a:rPr lang="fr-F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2002</a:t>
            </a:r>
          </a:p>
          <a:p>
            <a:r>
              <a:rPr lang="fr-F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2006</a:t>
            </a:r>
            <a:endParaRPr lang="fr-FR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8E797FE-EF07-4127-8B46-F6FBC00A5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725" y="3087756"/>
            <a:ext cx="3635907" cy="238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07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6000">
              <a:schemeClr val="accent1">
                <a:lumMod val="45000"/>
                <a:lumOff val="55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D25C7C-B5AD-4C2A-A4F9-4A5CEC776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Comment nomme t-on la zone européenne </a:t>
            </a:r>
            <a:br>
              <a:rPr lang="fr-FR" sz="28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sz="28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où les frontières ont été supprimées ?</a:t>
            </a:r>
            <a:endParaRPr lang="fr-FR" sz="28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B9FCB3-3B8D-4ACF-922B-B5BB5C019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Espace </a:t>
            </a:r>
            <a:r>
              <a:rPr lang="fr-FR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Maastrich</a:t>
            </a:r>
            <a:endParaRPr lang="fr-FR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Espace Lisbonne</a:t>
            </a:r>
          </a:p>
          <a:p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Espace Sarrebourg</a:t>
            </a:r>
          </a:p>
          <a:p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Espace Schengen</a:t>
            </a:r>
          </a:p>
          <a:p>
            <a:r>
              <a:rPr lang="fr-F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Espace Stuttgart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5A0F69B-D907-40DC-82C0-188E84DCA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200" y="3311525"/>
            <a:ext cx="209550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157759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Jaune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549</TotalTime>
  <Words>650</Words>
  <Application>Microsoft Office PowerPoint</Application>
  <PresentationFormat>Grand écran</PresentationFormat>
  <Paragraphs>116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7" baseType="lpstr">
      <vt:lpstr>&amp;quot</vt:lpstr>
      <vt:lpstr>Arial</vt:lpstr>
      <vt:lpstr>Calibri Light</vt:lpstr>
      <vt:lpstr>Gill Sans MT</vt:lpstr>
      <vt:lpstr>Impact</vt:lpstr>
      <vt:lpstr>Badge</vt:lpstr>
      <vt:lpstr>Quizz sur l’Europe</vt:lpstr>
      <vt:lpstr>La capitale de l’Espagne</vt:lpstr>
      <vt:lpstr>LA Capitale de l'Autriche. </vt:lpstr>
      <vt:lpstr>La capitale de la Finlande</vt:lpstr>
      <vt:lpstr>Quels sont les six pays fondateurs qui ont lancé la construction européenne ?</vt:lpstr>
      <vt:lpstr>Que veut dire le sigle C.E.E. qui a précédé l’U.E (Union Européenne)?</vt:lpstr>
      <vt:lpstr>En quelle année et lors de quel traité, la C.E.E. devient l’U.E.   (avec l'idée d'une monnaie commune) ?</vt:lpstr>
      <vt:lpstr>En quelle année, l'euro a-t-il été mis en circulation ? </vt:lpstr>
      <vt:lpstr>Comment nomme t-on la zone européenne  où les frontières ont été supprimées ?</vt:lpstr>
      <vt:lpstr>Le traité de Maastricht a permis, entre autres :</vt:lpstr>
      <vt:lpstr>Quelles sont les valeurs sont essentielles pour entrer dans l'UE ?</vt:lpstr>
      <vt:lpstr>Quelle est la devise de l'Union européenne ?</vt:lpstr>
      <vt:lpstr>Dans quelle ville se situe la Banque centrale européenne ?</vt:lpstr>
      <vt:lpstr>Où se situe la Commission européenne ?</vt:lpstr>
      <vt:lpstr>Dans quelle ville se situe le Parlement européen ? </vt:lpstr>
      <vt:lpstr>QUI EST le président de l’Union Européenne?</vt:lpstr>
      <vt:lpstr>Qui compose le Conseil Européen,  organe principal de l'exécutif européen?</vt:lpstr>
      <vt:lpstr>Quel est l’aspect le plus important de la puissance mondiale de l’Union Européenne? </vt:lpstr>
      <vt:lpstr>Quel est le nom du projet d'échange d'étudiants mis en place par l’Union Européenne.</vt:lpstr>
      <vt:lpstr>Que comprend l’objectif politique de l’Union Européenne?</vt:lpstr>
      <vt:lpstr>Pour finir sur une note de musique,  quel compositeur est l'auteur de l'Ode à la Joie,  l'hymne officiel de l'Union européenne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Quizz sur l’Europe</dc:title>
  <dc:creator>André VILLAIN</dc:creator>
  <cp:lastModifiedBy>André VILLAIN</cp:lastModifiedBy>
  <cp:revision>38</cp:revision>
  <dcterms:created xsi:type="dcterms:W3CDTF">2020-04-22T06:45:01Z</dcterms:created>
  <dcterms:modified xsi:type="dcterms:W3CDTF">2020-04-27T06:28:43Z</dcterms:modified>
</cp:coreProperties>
</file>